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9" r:id="rId2"/>
    <p:sldId id="280" r:id="rId3"/>
    <p:sldId id="270" r:id="rId4"/>
    <p:sldId id="261" r:id="rId5"/>
    <p:sldId id="262" r:id="rId6"/>
    <p:sldId id="263" r:id="rId7"/>
    <p:sldId id="264" r:id="rId8"/>
    <p:sldId id="271" r:id="rId9"/>
    <p:sldId id="265" r:id="rId10"/>
    <p:sldId id="260" r:id="rId11"/>
    <p:sldId id="272" r:id="rId12"/>
    <p:sldId id="274" r:id="rId13"/>
    <p:sldId id="273" r:id="rId14"/>
    <p:sldId id="277" r:id="rId15"/>
    <p:sldId id="282" r:id="rId16"/>
    <p:sldId id="321" r:id="rId17"/>
    <p:sldId id="283" r:id="rId18"/>
    <p:sldId id="284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767" autoAdjust="0"/>
  </p:normalViewPr>
  <p:slideViewPr>
    <p:cSldViewPr snapToGrid="0" snapToObjects="1">
      <p:cViewPr>
        <p:scale>
          <a:sx n="70" d="100"/>
          <a:sy n="70" d="100"/>
        </p:scale>
        <p:origin x="-5792" y="-2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tags" Target="tags/tag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09D0F-7FCA-5045-A598-8661C269E193}" type="datetimeFigureOut">
              <a:rPr lang="en-US" smtClean="0"/>
              <a:t>4/02/13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F0637-7E2F-7B46-8F0B-3DD35F45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4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Explain the virtual field study and what is expected</a:t>
            </a:r>
          </a:p>
          <a:p>
            <a:r>
              <a:rPr lang="en-AU" dirty="0" smtClean="0"/>
              <a:t>Field study is copied on to each students laptop from a teacher USB </a:t>
            </a:r>
          </a:p>
          <a:p>
            <a:r>
              <a:rPr lang="en-AU" dirty="0" smtClean="0"/>
              <a:t>Use a data projector and speakers to view introductory video </a:t>
            </a:r>
          </a:p>
          <a:p>
            <a:r>
              <a:rPr lang="en-AU" dirty="0" smtClean="0"/>
              <a:t>Navigate field study website with the students</a:t>
            </a:r>
          </a:p>
          <a:p>
            <a:r>
              <a:rPr lang="en-AU" dirty="0" smtClean="0"/>
              <a:t>View introduction video </a:t>
            </a:r>
          </a:p>
          <a:p>
            <a:r>
              <a:rPr lang="en-AU" dirty="0" smtClean="0"/>
              <a:t>View Video of Site 1 (Bare Island) Primary sources</a:t>
            </a:r>
          </a:p>
          <a:p>
            <a:r>
              <a:rPr lang="en-AU" dirty="0" smtClean="0"/>
              <a:t>Open Data pack for site 1 (Bare Island) Secondary sources (</a:t>
            </a:r>
            <a:r>
              <a:rPr lang="en-AU" dirty="0" err="1" smtClean="0"/>
              <a:t>weblinks</a:t>
            </a:r>
            <a:r>
              <a:rPr lang="en-AU" dirty="0" smtClean="0"/>
              <a:t>) </a:t>
            </a:r>
          </a:p>
          <a:p>
            <a:r>
              <a:rPr lang="en-AU" dirty="0" smtClean="0"/>
              <a:t>Then open OneNote book for Bare Island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0D40C-CA90-46C9-A9E1-DACD72EF9C87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5729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Complete each page of the OneNote book for each of the 5 sites</a:t>
            </a:r>
          </a:p>
          <a:p>
            <a:r>
              <a:rPr lang="en-AU" dirty="0" smtClean="0"/>
              <a:t>Project based learning, teacher acts as a facilitator of learning</a:t>
            </a:r>
          </a:p>
          <a:p>
            <a:r>
              <a:rPr lang="en-AU" dirty="0" smtClean="0"/>
              <a:t>Which will free up the teacher to help students who are having difficulties</a:t>
            </a:r>
          </a:p>
          <a:p>
            <a:r>
              <a:rPr lang="en-AU" dirty="0" smtClean="0"/>
              <a:t>Explain the link of the virtual excursion to help complete the assessment task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0D40C-CA90-46C9-A9E1-DACD72EF9C87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4872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0D40C-CA90-46C9-A9E1-DACD72EF9C87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1909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Using this template of the Virtual excursion,</a:t>
            </a:r>
            <a:r>
              <a:rPr lang="en-AU" baseline="0" dirty="0" smtClean="0"/>
              <a:t> you could transfer it to any subject and topic. As seem by this history example.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F0637-7E2F-7B46-8F0B-3DD35F459A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5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4423C-172F-094D-BADB-A76D5B50AC7B}" type="datetimeFigureOut">
              <a:rPr lang="en-US" smtClean="0"/>
              <a:pPr/>
              <a:t>4/02/13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F4D6-AFF6-004F-B9BC-38EDB240E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derbyshireroad.edublogs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7" Type="http://schemas.openxmlformats.org/officeDocument/2006/relationships/image" Target="../media/image23.jpeg"/><Relationship Id="rId8" Type="http://schemas.openxmlformats.org/officeDocument/2006/relationships/image" Target="../media/image24.jpeg"/><Relationship Id="rId9" Type="http://schemas.openxmlformats.org/officeDocument/2006/relationships/image" Target="../media/image25.jpeg"/><Relationship Id="rId10" Type="http://schemas.openxmlformats.org/officeDocument/2006/relationships/image" Target="../media/image17.jpg"/><Relationship Id="rId11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55576" y="485304"/>
            <a:ext cx="7772400" cy="205469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800" dirty="0" smtClean="0">
                <a:solidFill>
                  <a:srgbClr val="FFFFFF"/>
                </a:solidFill>
              </a:rPr>
              <a:t>Coastal management </a:t>
            </a:r>
          </a:p>
          <a:p>
            <a:r>
              <a:rPr lang="en-AU" sz="4800" dirty="0" smtClean="0">
                <a:solidFill>
                  <a:srgbClr val="FFFFFF"/>
                </a:solidFill>
              </a:rPr>
              <a:t>A virtual field study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3200" dirty="0" smtClean="0">
                <a:solidFill>
                  <a:srgbClr val="FFFFFF"/>
                </a:solidFill>
              </a:rPr>
              <a:t>presented by : 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66700" y="4898504"/>
            <a:ext cx="8661400" cy="12736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800" dirty="0" smtClean="0">
                <a:solidFill>
                  <a:srgbClr val="FFFFFF"/>
                </a:solidFill>
              </a:rPr>
              <a:t>HSIE Faculty </a:t>
            </a:r>
          </a:p>
          <a:p>
            <a:pPr marL="0" indent="0" algn="ctr">
              <a:buNone/>
            </a:pPr>
            <a:r>
              <a:rPr lang="en-AU" sz="2800" dirty="0" smtClean="0">
                <a:solidFill>
                  <a:srgbClr val="FFFFFF"/>
                </a:solidFill>
              </a:rPr>
              <a:t>Sydney Secondary College- Leichhardt Campus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3124200"/>
            <a:ext cx="8007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>
                <a:solidFill>
                  <a:srgbClr val="FFFF00"/>
                </a:solidFill>
              </a:rPr>
              <a:t>Russell Darnley &amp; Cherryl </a:t>
            </a:r>
            <a:r>
              <a:rPr lang="en-AU" sz="4800" dirty="0" smtClean="0">
                <a:solidFill>
                  <a:srgbClr val="FFFF00"/>
                </a:solidFill>
              </a:rPr>
              <a:t>Ellis</a:t>
            </a:r>
            <a:endParaRPr lang="en-A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109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0904" y="342454"/>
            <a:ext cx="84768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</a:rPr>
              <a:t>Botany Bay </a:t>
            </a:r>
            <a:endParaRPr lang="en-US" sz="6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904" y="1524591"/>
            <a:ext cx="84768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i="1" dirty="0">
                <a:solidFill>
                  <a:schemeClr val="tx2">
                    <a:lumMod val="50000"/>
                  </a:schemeClr>
                </a:solidFill>
              </a:rPr>
              <a:t>A Virtual Field Study</a:t>
            </a:r>
            <a:endParaRPr lang="en-AU" sz="6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339397" y="6331374"/>
            <a:ext cx="1804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#</a:t>
            </a:r>
            <a:r>
              <a:rPr lang="en-US" sz="2800" dirty="0" err="1" smtClean="0">
                <a:solidFill>
                  <a:srgbClr val="FFFFFF"/>
                </a:solidFill>
              </a:rPr>
              <a:t>bbvirtual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4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5431" y="2144466"/>
            <a:ext cx="54261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what is there?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is it?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why </a:t>
            </a:r>
            <a:r>
              <a:rPr lang="en-US" sz="2400" dirty="0">
                <a:solidFill>
                  <a:schemeClr val="bg1"/>
                </a:solidFill>
              </a:rPr>
              <a:t>is it there?</a:t>
            </a:r>
            <a:endParaRPr lang="en-AU" sz="2400" dirty="0">
              <a:solidFill>
                <a:schemeClr val="bg1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what are the effects of it being there?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how </a:t>
            </a:r>
            <a:r>
              <a:rPr lang="en-US" sz="2400" dirty="0">
                <a:solidFill>
                  <a:schemeClr val="bg1"/>
                </a:solidFill>
              </a:rPr>
              <a:t>is it changing over time?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should </a:t>
            </a:r>
            <a:r>
              <a:rPr lang="en-US" sz="2400" dirty="0">
                <a:solidFill>
                  <a:schemeClr val="bg1"/>
                </a:solidFill>
              </a:rPr>
              <a:t>it be like this?</a:t>
            </a:r>
            <a:endParaRPr lang="en-AU" sz="24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what groups are involved?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what </a:t>
            </a:r>
            <a:r>
              <a:rPr lang="en-US" sz="2400" dirty="0">
                <a:solidFill>
                  <a:schemeClr val="bg1"/>
                </a:solidFill>
              </a:rPr>
              <a:t>do different groups think?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what </a:t>
            </a:r>
            <a:r>
              <a:rPr lang="en-US" sz="2400" dirty="0">
                <a:solidFill>
                  <a:schemeClr val="bg1"/>
                </a:solidFill>
              </a:rPr>
              <a:t>action is appropriate?</a:t>
            </a:r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5431" y="6033361"/>
            <a:ext cx="5135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NSW Board of Studies. Geography</a:t>
            </a:r>
            <a:r>
              <a:rPr lang="en-AU" sz="1200" i="1" dirty="0" smtClean="0">
                <a:solidFill>
                  <a:schemeClr val="bg1"/>
                </a:solidFill>
              </a:rPr>
              <a:t>, </a:t>
            </a:r>
            <a:r>
              <a:rPr lang="en-US" sz="1200" i="1" dirty="0" smtClean="0">
                <a:solidFill>
                  <a:schemeClr val="bg1"/>
                </a:solidFill>
              </a:rPr>
              <a:t>Years 7–10</a:t>
            </a:r>
            <a:r>
              <a:rPr lang="en-AU" sz="1200" i="1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 </a:t>
            </a:r>
            <a:r>
              <a:rPr lang="en-US" sz="1200" i="1" dirty="0" smtClean="0">
                <a:solidFill>
                  <a:schemeClr val="bg1"/>
                </a:solidFill>
              </a:rPr>
              <a:t>Syllabus</a:t>
            </a:r>
            <a:r>
              <a:rPr lang="en-AU" sz="1200" b="1" i="1" dirty="0" smtClean="0">
                <a:solidFill>
                  <a:schemeClr val="bg1"/>
                </a:solidFill>
              </a:rPr>
              <a:t>. </a:t>
            </a:r>
            <a:r>
              <a:rPr lang="en-US" sz="1200" i="1" dirty="0" smtClean="0">
                <a:solidFill>
                  <a:schemeClr val="bg1"/>
                </a:solidFill>
              </a:rPr>
              <a:t>June 2003. Page 20.</a:t>
            </a:r>
            <a:endParaRPr lang="en-AU" sz="1200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727174"/>
            <a:ext cx="80898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FF"/>
                </a:solidFill>
              </a:rPr>
              <a:t>Asking geographical questions</a:t>
            </a:r>
            <a:endParaRPr lang="en-US" sz="4400" dirty="0">
              <a:solidFill>
                <a:srgbClr val="FFFFFF"/>
              </a:solidFill>
            </a:endParaRPr>
          </a:p>
        </p:txBody>
      </p:sp>
      <p:pic>
        <p:nvPicPr>
          <p:cNvPr id="3" name="Picture 2" descr="worl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49" y="5575300"/>
            <a:ext cx="1282700" cy="128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tany_b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4" y="0"/>
            <a:ext cx="878947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55800" y="2657475"/>
            <a:ext cx="5613400" cy="1047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/>
              <a:t>What’s </a:t>
            </a:r>
            <a:r>
              <a:rPr lang="en-AU" sz="2800" b="1" dirty="0" smtClean="0"/>
              <a:t>there?  Where </a:t>
            </a:r>
            <a:r>
              <a:rPr lang="en-AU" sz="2800" b="1" dirty="0"/>
              <a:t>is </a:t>
            </a:r>
            <a:r>
              <a:rPr lang="en-AU" sz="2800" b="1" dirty="0" smtClean="0"/>
              <a:t>it? </a:t>
            </a:r>
            <a:r>
              <a:rPr lang="en-AU" sz="2800" b="1" dirty="0"/>
              <a:t>(5.5)</a:t>
            </a:r>
          </a:p>
          <a:p>
            <a:pPr algn="ctr"/>
            <a:r>
              <a:rPr lang="en-AU" sz="2400" i="1" dirty="0"/>
              <a:t>Locate with Google </a:t>
            </a:r>
            <a:r>
              <a:rPr lang="en-AU" sz="2400" i="1" dirty="0" smtClean="0"/>
              <a:t>Earth</a:t>
            </a:r>
            <a:endParaRPr lang="en-AU" sz="24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2765156"/>
            <a:ext cx="9143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>
                <a:solidFill>
                  <a:srgbClr val="FFFFFF"/>
                </a:solidFill>
              </a:rPr>
              <a:t>Why is it there? </a:t>
            </a:r>
            <a:endParaRPr lang="en-AU" sz="2800" b="1" dirty="0" smtClean="0">
              <a:solidFill>
                <a:srgbClr val="FFFFFF"/>
              </a:solidFill>
            </a:endParaRPr>
          </a:p>
          <a:p>
            <a:pPr algn="ctr"/>
            <a:r>
              <a:rPr lang="en-AU" sz="2800" b="1" dirty="0" smtClean="0">
                <a:solidFill>
                  <a:srgbClr val="FFFFFF"/>
                </a:solidFill>
              </a:rPr>
              <a:t>What </a:t>
            </a:r>
            <a:r>
              <a:rPr lang="en-AU" sz="2800" b="1" dirty="0">
                <a:solidFill>
                  <a:srgbClr val="FFFFFF"/>
                </a:solidFill>
              </a:rPr>
              <a:t>are the </a:t>
            </a:r>
            <a:r>
              <a:rPr lang="en-AU" sz="2800" b="1" dirty="0" smtClean="0">
                <a:solidFill>
                  <a:srgbClr val="FFFFFF"/>
                </a:solidFill>
              </a:rPr>
              <a:t>effects </a:t>
            </a:r>
            <a:r>
              <a:rPr lang="en-AU" sz="2800" b="1" dirty="0">
                <a:solidFill>
                  <a:srgbClr val="FFFFFF"/>
                </a:solidFill>
              </a:rPr>
              <a:t>of it </a:t>
            </a:r>
            <a:r>
              <a:rPr lang="en-AU" sz="2800" b="1" dirty="0" smtClean="0">
                <a:solidFill>
                  <a:srgbClr val="FFFFFF"/>
                </a:solidFill>
              </a:rPr>
              <a:t>being </a:t>
            </a:r>
            <a:r>
              <a:rPr lang="en-AU" sz="2800" b="1" dirty="0">
                <a:solidFill>
                  <a:srgbClr val="FFFFFF"/>
                </a:solidFill>
              </a:rPr>
              <a:t>there</a:t>
            </a:r>
            <a:r>
              <a:rPr lang="en-AU" sz="2800" b="1" dirty="0" smtClean="0">
                <a:solidFill>
                  <a:srgbClr val="FFFFFF"/>
                </a:solidFill>
              </a:rPr>
              <a:t>? </a:t>
            </a:r>
          </a:p>
          <a:p>
            <a:pPr algn="ctr"/>
            <a:r>
              <a:rPr lang="en-AU" sz="2800" b="1" dirty="0" smtClean="0">
                <a:solidFill>
                  <a:srgbClr val="FFFFFF"/>
                </a:solidFill>
              </a:rPr>
              <a:t>(</a:t>
            </a:r>
            <a:r>
              <a:rPr lang="en-AU" sz="2800" b="1" dirty="0">
                <a:solidFill>
                  <a:srgbClr val="FFFFFF"/>
                </a:solidFill>
              </a:rPr>
              <a:t>5.1</a:t>
            </a:r>
            <a:r>
              <a:rPr lang="en-AU" sz="2800" b="1" dirty="0" smtClean="0">
                <a:solidFill>
                  <a:srgbClr val="FFFFFF"/>
                </a:solidFill>
              </a:rPr>
              <a:t>, 5.4, 5.6</a:t>
            </a:r>
            <a:r>
              <a:rPr lang="en-AU" sz="2800" b="1" dirty="0">
                <a:solidFill>
                  <a:srgbClr val="FFFFFF"/>
                </a:solidFill>
              </a:rPr>
              <a:t>)</a:t>
            </a:r>
            <a:endParaRPr lang="en-US" sz="2800" b="1" dirty="0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0"/>
            <a:ext cx="3696131" cy="2772098"/>
            <a:chOff x="0" y="0"/>
            <a:chExt cx="3696131" cy="2772098"/>
          </a:xfrm>
        </p:grpSpPr>
        <p:pic>
          <p:nvPicPr>
            <p:cNvPr id="4" name="Picture 3" descr="P101095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696131" cy="277209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" y="0"/>
              <a:ext cx="207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Atmosphere</a:t>
              </a:r>
              <a:endParaRPr lang="en-US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47869" y="-6944"/>
            <a:ext cx="3696131" cy="2772099"/>
            <a:chOff x="5447869" y="-6944"/>
            <a:chExt cx="3696131" cy="2772099"/>
          </a:xfrm>
        </p:grpSpPr>
        <p:pic>
          <p:nvPicPr>
            <p:cNvPr id="6" name="Picture 5" descr="P1010963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7869" y="-6944"/>
              <a:ext cx="3696131" cy="277209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447869" y="5834"/>
              <a:ext cx="207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Hydrosphere</a:t>
              </a:r>
              <a:endParaRPr lang="en-US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4085901"/>
            <a:ext cx="3696131" cy="2772099"/>
            <a:chOff x="0" y="4085901"/>
            <a:chExt cx="3696131" cy="2772099"/>
          </a:xfrm>
        </p:grpSpPr>
        <p:pic>
          <p:nvPicPr>
            <p:cNvPr id="8" name="Picture 7" descr="P1010993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085901"/>
              <a:ext cx="3696131" cy="277209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" y="4085901"/>
              <a:ext cx="207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Biosphere</a:t>
              </a:r>
              <a:endParaRPr lang="en-US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447868" y="4085901"/>
            <a:ext cx="3696132" cy="2772099"/>
            <a:chOff x="5447868" y="4085901"/>
            <a:chExt cx="3696132" cy="2772099"/>
          </a:xfrm>
        </p:grpSpPr>
        <p:pic>
          <p:nvPicPr>
            <p:cNvPr id="7" name="Picture 6" descr="P1010939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7868" y="4085901"/>
              <a:ext cx="3696132" cy="277209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447868" y="4085901"/>
              <a:ext cx="207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Lithosphere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254000"/>
            <a:ext cx="9144000" cy="1047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How is it changing?  </a:t>
            </a:r>
            <a:br>
              <a:rPr lang="en-AU" sz="2800" b="1" dirty="0" smtClean="0"/>
            </a:br>
            <a:r>
              <a:rPr lang="en-AU" sz="2800" b="1" dirty="0" smtClean="0"/>
              <a:t>Should it be like this? (5.2, 5.3) 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787572"/>
            <a:ext cx="9144000" cy="1016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 smtClean="0"/>
              <a:t>Human impacts</a:t>
            </a:r>
          </a:p>
          <a:p>
            <a:pPr algn="ctr"/>
            <a:r>
              <a:rPr lang="en-AU" sz="2000" i="1" dirty="0" smtClean="0"/>
              <a:t>How are humans changing the biophysical and built environments?</a:t>
            </a:r>
            <a:endParaRPr lang="en-AU" sz="20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82131" y="2827349"/>
            <a:ext cx="6404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Who’s </a:t>
            </a:r>
            <a:r>
              <a:rPr lang="en-AU" sz="2800" b="1" dirty="0" smtClean="0">
                <a:solidFill>
                  <a:schemeClr val="bg1"/>
                </a:solidFill>
              </a:rPr>
              <a:t>involved? </a:t>
            </a:r>
            <a:r>
              <a:rPr lang="en-AU" sz="2800" b="1" dirty="0">
                <a:solidFill>
                  <a:schemeClr val="bg1"/>
                </a:solidFill>
              </a:rPr>
              <a:t> </a:t>
            </a:r>
            <a:r>
              <a:rPr lang="en-AU" sz="2800" b="1" dirty="0" smtClean="0">
                <a:solidFill>
                  <a:schemeClr val="bg1"/>
                </a:solidFill>
              </a:rPr>
              <a:t>What </a:t>
            </a:r>
            <a:r>
              <a:rPr lang="en-AU" sz="2800" b="1" dirty="0">
                <a:solidFill>
                  <a:schemeClr val="bg1"/>
                </a:solidFill>
              </a:rPr>
              <a:t>do they </a:t>
            </a:r>
            <a:r>
              <a:rPr lang="en-AU" sz="2800" b="1" dirty="0" smtClean="0">
                <a:solidFill>
                  <a:schemeClr val="bg1"/>
                </a:solidFill>
              </a:rPr>
              <a:t>think?</a:t>
            </a:r>
            <a:br>
              <a:rPr lang="en-AU" sz="2800" b="1" dirty="0" smtClean="0">
                <a:solidFill>
                  <a:schemeClr val="bg1"/>
                </a:solidFill>
              </a:rPr>
            </a:br>
            <a:r>
              <a:rPr lang="en-AU" sz="2800" b="1" dirty="0" smtClean="0">
                <a:solidFill>
                  <a:schemeClr val="bg1"/>
                </a:solidFill>
              </a:rPr>
              <a:t>(5.3, 5.7)</a:t>
            </a:r>
            <a:endParaRPr lang="en-AU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9"/>
          <a:stretch/>
        </p:blipFill>
        <p:spPr>
          <a:xfrm>
            <a:off x="4584346" y="3950293"/>
            <a:ext cx="4357511" cy="27426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" r="12854" b="-1404"/>
          <a:stretch/>
        </p:blipFill>
        <p:spPr>
          <a:xfrm>
            <a:off x="175681" y="3950293"/>
            <a:ext cx="4357511" cy="2812640"/>
          </a:xfrm>
          <a:prstGeom prst="rect">
            <a:avLst/>
          </a:prstGeom>
        </p:spPr>
      </p:pic>
      <p:pic>
        <p:nvPicPr>
          <p:cNvPr id="9" name="Picture 8" descr="P1010967.jpg"/>
          <p:cNvPicPr>
            <a:picLocks noChangeAspect="1"/>
          </p:cNvPicPr>
          <p:nvPr/>
        </p:nvPicPr>
        <p:blipFill>
          <a:blip r:embed="rId4"/>
          <a:srcRect t="13989" b="12176"/>
          <a:stretch>
            <a:fillRect/>
          </a:stretch>
        </p:blipFill>
        <p:spPr>
          <a:xfrm>
            <a:off x="175680" y="368300"/>
            <a:ext cx="4357511" cy="2413000"/>
          </a:xfrm>
          <a:prstGeom prst="rect">
            <a:avLst/>
          </a:prstGeom>
        </p:spPr>
      </p:pic>
      <p:pic>
        <p:nvPicPr>
          <p:cNvPr id="10" name="Picture 9" descr="P1010998.jpg"/>
          <p:cNvPicPr>
            <a:picLocks noChangeAspect="1"/>
          </p:cNvPicPr>
          <p:nvPr/>
        </p:nvPicPr>
        <p:blipFill>
          <a:blip r:embed="rId5"/>
          <a:srcRect t="13212" b="12953"/>
          <a:stretch>
            <a:fillRect/>
          </a:stretch>
        </p:blipFill>
        <p:spPr>
          <a:xfrm>
            <a:off x="4584346" y="368300"/>
            <a:ext cx="4357511" cy="2413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5681" y="368300"/>
            <a:ext cx="2872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Port Botany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84346" y="36830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Fishers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75681" y="3950293"/>
            <a:ext cx="2542119" cy="367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Recreational visitors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84346" y="3950293"/>
            <a:ext cx="852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Airport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849184" y="5791200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Bulk fuels handlers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20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1162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What action is appropriate? (5.3, 5.7)</a:t>
            </a:r>
            <a:endParaRPr lang="en-AU" sz="2800" i="1" dirty="0"/>
          </a:p>
        </p:txBody>
      </p:sp>
      <p:sp>
        <p:nvSpPr>
          <p:cNvPr id="5" name="Rectangle 4"/>
          <p:cNvSpPr/>
          <p:nvPr/>
        </p:nvSpPr>
        <p:spPr>
          <a:xfrm>
            <a:off x="0" y="5842000"/>
            <a:ext cx="9144000" cy="1016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Management</a:t>
            </a:r>
          </a:p>
          <a:p>
            <a:pPr algn="ctr"/>
            <a:r>
              <a:rPr lang="en-AU" sz="2000" i="1" dirty="0" smtClean="0"/>
              <a:t>What’s being done about the human impacts?</a:t>
            </a:r>
          </a:p>
          <a:p>
            <a:pPr algn="ctr"/>
            <a:endParaRPr lang="en-AU" sz="2400" i="1" dirty="0"/>
          </a:p>
        </p:txBody>
      </p:sp>
    </p:spTree>
    <p:extLst>
      <p:ext uri="{BB962C8B-B14F-4D97-AF65-F5344CB8AC3E}">
        <p14:creationId xmlns:p14="http://schemas.microsoft.com/office/powerpoint/2010/main" val="160599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303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162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What action is appropriate? (5.10)</a:t>
            </a:r>
            <a:endParaRPr lang="en-AU" sz="2800" i="1" dirty="0"/>
          </a:p>
        </p:txBody>
      </p:sp>
      <p:sp>
        <p:nvSpPr>
          <p:cNvPr id="5" name="Rectangle 4"/>
          <p:cNvSpPr/>
          <p:nvPr/>
        </p:nvSpPr>
        <p:spPr>
          <a:xfrm>
            <a:off x="0" y="5842000"/>
            <a:ext cx="9144000" cy="1016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Stakeholders taking action</a:t>
            </a:r>
          </a:p>
          <a:p>
            <a:pPr algn="ctr"/>
            <a:r>
              <a:rPr lang="en-AU" sz="2000" i="1" dirty="0" smtClean="0"/>
              <a:t>Is it ensuring sustainability, social justice and equity</a:t>
            </a:r>
          </a:p>
          <a:p>
            <a:pPr algn="ctr"/>
            <a:endParaRPr lang="en-AU" sz="20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2290" y="2192643"/>
            <a:ext cx="7248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How have humans  had an impact on the biophysical and built environment?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228" y="727174"/>
            <a:ext cx="84768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FF"/>
                </a:solidFill>
              </a:rPr>
              <a:t>The research questions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2290" y="4080072"/>
            <a:ext cx="72481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measures are used to managed the impacts in ways that ensure sustainability, social justice and equity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2290" y="3372214"/>
            <a:ext cx="7006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issues have arisen from these impacts?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astal Program Out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755"/>
            <a:ext cx="9144000" cy="64662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5461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b="1" dirty="0" smtClean="0"/>
              <a:t>Mapping the field study from the syllabus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bay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7" y="1132764"/>
            <a:ext cx="8666329" cy="574274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9144000" cy="1016000"/>
            <a:chOff x="0" y="0"/>
            <a:chExt cx="9144000" cy="10160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10160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 smtClean="0"/>
                <a:t>Planning the field study with </a:t>
              </a:r>
              <a:r>
                <a:rPr lang="en-AU" sz="3200" b="1" dirty="0" err="1" smtClean="0"/>
                <a:t>iThoughtsHD</a:t>
              </a:r>
              <a:endParaRPr lang="en-AU" sz="3200" i="1" dirty="0"/>
            </a:p>
          </p:txBody>
        </p:sp>
        <p:pic>
          <p:nvPicPr>
            <p:cNvPr id="4" name="Picture 3" descr="2412-1-ithoughtshd-mindmapping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4999" y="393698"/>
              <a:ext cx="342901" cy="3429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2100" y="317500"/>
            <a:ext cx="8521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 smtClean="0">
                <a:solidFill>
                  <a:schemeClr val="bg1"/>
                </a:solidFill>
              </a:rPr>
              <a:t>Building the Virtual Field Study</a:t>
            </a:r>
            <a:endParaRPr lang="en-AU" sz="4400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2313" y="2881362"/>
            <a:ext cx="289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</a:rPr>
              <a:t>photographs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</a:rPr>
              <a:t>videos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</a:rPr>
              <a:t>online survey</a:t>
            </a:r>
          </a:p>
          <a:p>
            <a:pPr marL="285750" lvl="0" indent="-285750"/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7907" y="2881362"/>
            <a:ext cx="42958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000" dirty="0" err="1" smtClean="0">
                <a:solidFill>
                  <a:schemeClr val="bg1"/>
                </a:solidFill>
              </a:rPr>
              <a:t>weblinks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</a:rPr>
              <a:t>QR  code gallery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  <a:hlinkClick r:id="rId2"/>
              </a:rPr>
              <a:t>school’s geography blog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</a:rPr>
              <a:t>PowerPoint presentation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2313" y="2150765"/>
            <a:ext cx="2517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Primary sources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17907" y="2150765"/>
            <a:ext cx="2517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Secondary sources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100" y="317500"/>
            <a:ext cx="8521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 smtClean="0">
                <a:solidFill>
                  <a:schemeClr val="bg1"/>
                </a:solidFill>
              </a:rPr>
              <a:t>Applications used to build the Virtual Field Study</a:t>
            </a:r>
            <a:endParaRPr lang="en-AU" sz="4400" dirty="0" smtClean="0">
              <a:solidFill>
                <a:schemeClr val="bg1"/>
              </a:solidFill>
            </a:endParaRPr>
          </a:p>
        </p:txBody>
      </p:sp>
      <p:pic>
        <p:nvPicPr>
          <p:cNvPr id="3" name="Picture 2" descr="p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92100" y="1308100"/>
            <a:ext cx="1435100" cy="1397000"/>
          </a:xfrm>
          <a:prstGeom prst="rect">
            <a:avLst/>
          </a:prstGeom>
        </p:spPr>
      </p:pic>
      <p:pic>
        <p:nvPicPr>
          <p:cNvPr id="4" name="Picture 3" descr="a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200" y="2443500"/>
            <a:ext cx="1473200" cy="1435100"/>
          </a:xfrm>
          <a:prstGeom prst="rect">
            <a:avLst/>
          </a:prstGeom>
        </p:spPr>
      </p:pic>
      <p:pic>
        <p:nvPicPr>
          <p:cNvPr id="5" name="Picture 4" descr="d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0" y="4875212"/>
            <a:ext cx="1460500" cy="1435100"/>
          </a:xfrm>
          <a:prstGeom prst="rect">
            <a:avLst/>
          </a:prstGeom>
        </p:spPr>
      </p:pic>
      <p:pic>
        <p:nvPicPr>
          <p:cNvPr id="8" name="Picture 7" descr="monke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0" y="3224550"/>
            <a:ext cx="1308100" cy="1308100"/>
          </a:xfrm>
          <a:prstGeom prst="rect">
            <a:avLst/>
          </a:prstGeom>
        </p:spPr>
      </p:pic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25" y="4910137"/>
            <a:ext cx="1400175" cy="1400175"/>
          </a:xfrm>
          <a:prstGeom prst="rect">
            <a:avLst/>
          </a:prstGeom>
        </p:spPr>
      </p:pic>
      <p:pic>
        <p:nvPicPr>
          <p:cNvPr id="10" name="Picture 9" descr="p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0450" y="3752850"/>
            <a:ext cx="1485900" cy="1447800"/>
          </a:xfrm>
          <a:prstGeom prst="rect">
            <a:avLst/>
          </a:prstGeom>
        </p:spPr>
      </p:pic>
      <p:pic>
        <p:nvPicPr>
          <p:cNvPr id="11" name="Picture 10" descr="kayw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0" y="3720193"/>
            <a:ext cx="1765300" cy="558800"/>
          </a:xfrm>
          <a:prstGeom prst="rect">
            <a:avLst/>
          </a:prstGeom>
        </p:spPr>
      </p:pic>
      <p:pic>
        <p:nvPicPr>
          <p:cNvPr id="12" name="Picture 11" descr="ppt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3565" y="1373068"/>
            <a:ext cx="1340235" cy="1333500"/>
          </a:xfrm>
          <a:prstGeom prst="rect">
            <a:avLst/>
          </a:prstGeom>
        </p:spPr>
      </p:pic>
      <p:pic>
        <p:nvPicPr>
          <p:cNvPr id="6" name="Picture 5" descr="2412-1-ithoughtshd-mindmapping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450" y="1891050"/>
            <a:ext cx="1270000" cy="127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100" y="2705100"/>
            <a:ext cx="133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Photoshop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22300" y="6310312"/>
            <a:ext cx="80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iPhoto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6050" y="4585037"/>
            <a:ext cx="1739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Suyrvey</a:t>
            </a:r>
            <a:r>
              <a:rPr lang="en-US" dirty="0" smtClean="0"/>
              <a:t> Monkey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5500" y="3878600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Illustrator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086350" y="5200650"/>
            <a:ext cx="1054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Premier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048500" y="6310312"/>
            <a:ext cx="1562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Dreamweaver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870450" y="31598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iThoughtsHD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480300" y="2705100"/>
            <a:ext cx="133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PowerPoint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1300" y="4875212"/>
            <a:ext cx="1235529" cy="123552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962729" y="6110741"/>
            <a:ext cx="1054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iMovie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Delivering the virtual excursion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400" dirty="0" smtClean="0">
                <a:solidFill>
                  <a:srgbClr val="FFFFFF"/>
                </a:solidFill>
              </a:rPr>
              <a:t>Practical considerations:</a:t>
            </a:r>
            <a:br>
              <a:rPr lang="en-AU" sz="2400" dirty="0" smtClean="0">
                <a:solidFill>
                  <a:srgbClr val="FFFFFF"/>
                </a:solidFill>
              </a:rPr>
            </a:br>
            <a:endParaRPr lang="en-AU" sz="2400" dirty="0" smtClean="0">
              <a:solidFill>
                <a:srgbClr val="FFFFFF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FFFFFF"/>
                </a:solidFill>
              </a:rPr>
              <a:t>Staff development</a:t>
            </a:r>
            <a:br>
              <a:rPr lang="en-AU" sz="2400" dirty="0" smtClean="0">
                <a:solidFill>
                  <a:srgbClr val="FFFFFF"/>
                </a:solidFill>
              </a:rPr>
            </a:br>
            <a:endParaRPr lang="en-AU" sz="2400" dirty="0" smtClean="0">
              <a:solidFill>
                <a:srgbClr val="FFFFFF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FFFFFF"/>
                </a:solidFill>
              </a:rPr>
              <a:t>Students without laptops</a:t>
            </a:r>
            <a:br>
              <a:rPr lang="en-AU" sz="2400" dirty="0" smtClean="0">
                <a:solidFill>
                  <a:srgbClr val="FFFFFF"/>
                </a:solidFill>
              </a:rPr>
            </a:br>
            <a:endParaRPr lang="en-AU" sz="2400" dirty="0" smtClean="0">
              <a:solidFill>
                <a:srgbClr val="FFFFFF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FFFFFF"/>
                </a:solidFill>
              </a:rPr>
              <a:t>Background information on content prior to excursion</a:t>
            </a:r>
            <a:br>
              <a:rPr lang="en-AU" sz="2400" dirty="0" smtClean="0">
                <a:solidFill>
                  <a:srgbClr val="FFFFFF"/>
                </a:solidFill>
              </a:rPr>
            </a:br>
            <a:endParaRPr lang="en-AU" sz="2400" dirty="0" smtClean="0">
              <a:solidFill>
                <a:srgbClr val="FFFFFF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AU" sz="2400" dirty="0" smtClean="0">
                <a:solidFill>
                  <a:srgbClr val="FFFFFF"/>
                </a:solidFill>
              </a:rPr>
              <a:t>Digital equipment: laptops, data projectors, speakers &amp; USB’s for each teacher (5-6)</a:t>
            </a:r>
          </a:p>
          <a:p>
            <a:pPr lvl="1"/>
            <a:endParaRPr lang="en-AU" dirty="0"/>
          </a:p>
        </p:txBody>
      </p:sp>
      <p:pic>
        <p:nvPicPr>
          <p:cNvPr id="1026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938" y="1697812"/>
            <a:ext cx="1100023" cy="18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77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Up skill for staff and student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Staff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AU" sz="2000" dirty="0" smtClean="0">
                <a:solidFill>
                  <a:schemeClr val="bg1"/>
                </a:solidFill>
              </a:rPr>
              <a:t>Exploring excursion with teachers and providing them with the template to follow to ensure students are working to meet the timeline for the assessment. (see teacher instructions)</a:t>
            </a:r>
          </a:p>
          <a:p>
            <a:r>
              <a:rPr lang="en-AU" sz="2000" dirty="0" smtClean="0">
                <a:solidFill>
                  <a:schemeClr val="bg1"/>
                </a:solidFill>
              </a:rPr>
              <a:t>Reviewing OneNote, Edmodo group – turning in assessment , the virtual website, </a:t>
            </a:r>
            <a:r>
              <a:rPr lang="en-AU" sz="2000" dirty="0">
                <a:solidFill>
                  <a:schemeClr val="bg1"/>
                </a:solidFill>
              </a:rPr>
              <a:t>P</a:t>
            </a:r>
            <a:r>
              <a:rPr lang="en-AU" sz="2000" dirty="0" smtClean="0">
                <a:solidFill>
                  <a:schemeClr val="bg1"/>
                </a:solidFill>
              </a:rPr>
              <a:t>owerPoint, FreeMind, Survey monkey, QR code virtual museum – how to read them, data projector and speaker set up </a:t>
            </a:r>
            <a:r>
              <a:rPr lang="en-AU" sz="2000" dirty="0">
                <a:solidFill>
                  <a:schemeClr val="bg1"/>
                </a:solidFill>
              </a:rPr>
              <a:t>i</a:t>
            </a:r>
            <a:r>
              <a:rPr lang="en-AU" sz="2000" dirty="0" smtClean="0">
                <a:solidFill>
                  <a:schemeClr val="bg1"/>
                </a:solidFill>
              </a:rPr>
              <a:t>n the class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AU" dirty="0" smtClean="0"/>
              <a:t>Student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AU" sz="2200" dirty="0" smtClean="0"/>
              <a:t>Exploring excursion with students and providing them with the template to follow to ensure they are working to meet the timeline for the assessment. </a:t>
            </a:r>
          </a:p>
          <a:p>
            <a:r>
              <a:rPr lang="en-AU" sz="2000" dirty="0"/>
              <a:t>Reviewing OneNote, Edmodo </a:t>
            </a:r>
            <a:r>
              <a:rPr lang="en-AU" sz="2000" dirty="0" smtClean="0"/>
              <a:t>group – </a:t>
            </a:r>
            <a:r>
              <a:rPr lang="en-AU" sz="2000" dirty="0"/>
              <a:t>turning in assessment </a:t>
            </a:r>
            <a:r>
              <a:rPr lang="en-AU" sz="2000" dirty="0" smtClean="0"/>
              <a:t>, </a:t>
            </a:r>
            <a:r>
              <a:rPr lang="en-AU" sz="2000" dirty="0"/>
              <a:t>the </a:t>
            </a:r>
            <a:r>
              <a:rPr lang="en-AU" sz="2000" dirty="0" smtClean="0"/>
              <a:t>virtual website</a:t>
            </a:r>
            <a:r>
              <a:rPr lang="en-AU" sz="2000" dirty="0"/>
              <a:t>, PowerPoint, FreeMind, Survey monkey, QR code virtual museum – how to read them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0516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 smtClean="0">
                <a:solidFill>
                  <a:srgbClr val="FFFFFF"/>
                </a:solidFill>
              </a:rPr>
              <a:t>In the classroom</a:t>
            </a:r>
            <a:endParaRPr lang="en-AU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sz="2400" dirty="0" smtClean="0">
              <a:solidFill>
                <a:srgbClr val="FFFFFF"/>
              </a:solidFill>
            </a:endParaRPr>
          </a:p>
          <a:p>
            <a:endParaRPr lang="en-AU" sz="2400" dirty="0" smtClean="0">
              <a:solidFill>
                <a:srgbClr val="FFFFFF"/>
              </a:solidFill>
            </a:endParaRPr>
          </a:p>
          <a:p>
            <a:r>
              <a:rPr lang="en-AU" sz="2400" dirty="0" smtClean="0">
                <a:solidFill>
                  <a:srgbClr val="FFFFFF"/>
                </a:solidFill>
              </a:rPr>
              <a:t>Explain the concept of a virtual field study</a:t>
            </a:r>
            <a:br>
              <a:rPr lang="en-AU" sz="2400" dirty="0" smtClean="0">
                <a:solidFill>
                  <a:srgbClr val="FFFFFF"/>
                </a:solidFill>
              </a:rPr>
            </a:br>
            <a:r>
              <a:rPr lang="en-AU" sz="2400" dirty="0" smtClean="0">
                <a:solidFill>
                  <a:srgbClr val="FFFFFF"/>
                </a:solidFill>
              </a:rPr>
              <a:t> </a:t>
            </a:r>
          </a:p>
          <a:p>
            <a:r>
              <a:rPr lang="en-AU" sz="2400" dirty="0" smtClean="0">
                <a:solidFill>
                  <a:srgbClr val="FFFFFF"/>
                </a:solidFill>
              </a:rPr>
              <a:t>Students copy data from USB to their laptops</a:t>
            </a:r>
            <a:br>
              <a:rPr lang="en-AU" sz="2400" dirty="0" smtClean="0">
                <a:solidFill>
                  <a:srgbClr val="FFFFFF"/>
                </a:solidFill>
              </a:rPr>
            </a:br>
            <a:endParaRPr lang="en-AU" sz="2400" dirty="0" smtClean="0">
              <a:solidFill>
                <a:srgbClr val="FFFFFF"/>
              </a:solidFill>
            </a:endParaRPr>
          </a:p>
          <a:p>
            <a:r>
              <a:rPr lang="en-AU" sz="2400" dirty="0" smtClean="0">
                <a:solidFill>
                  <a:srgbClr val="FFFFFF"/>
                </a:solidFill>
              </a:rPr>
              <a:t>Viewing the introductory video</a:t>
            </a:r>
            <a:br>
              <a:rPr lang="en-AU" sz="2400" dirty="0" smtClean="0">
                <a:solidFill>
                  <a:srgbClr val="FFFFFF"/>
                </a:solidFill>
              </a:rPr>
            </a:br>
            <a:r>
              <a:rPr lang="en-AU" sz="2400" dirty="0" smtClean="0">
                <a:solidFill>
                  <a:srgbClr val="FFFFFF"/>
                </a:solidFill>
              </a:rPr>
              <a:t> </a:t>
            </a:r>
          </a:p>
          <a:p>
            <a:r>
              <a:rPr lang="en-AU" sz="2400" dirty="0" smtClean="0">
                <a:solidFill>
                  <a:srgbClr val="FFFFFF"/>
                </a:solidFill>
              </a:rPr>
              <a:t>Exploring and navigating site with teacher instruction</a:t>
            </a:r>
          </a:p>
        </p:txBody>
      </p:sp>
      <p:pic>
        <p:nvPicPr>
          <p:cNvPr id="1026" name="Picture 2" descr="C:\Users\CELLIS7\AppData\Local\Microsoft\Windows\Temporary Internet Files\Content.IE5\YR0PCCRL\MC90005611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25" y="902328"/>
            <a:ext cx="2135875" cy="163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811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72575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ine Callout 1 4"/>
          <p:cNvSpPr/>
          <p:nvPr/>
        </p:nvSpPr>
        <p:spPr>
          <a:xfrm>
            <a:off x="254000" y="520700"/>
            <a:ext cx="1371600" cy="571500"/>
          </a:xfrm>
          <a:prstGeom prst="borderCallout1">
            <a:avLst>
              <a:gd name="adj1" fmla="val 111675"/>
              <a:gd name="adj2" fmla="val 51437"/>
              <a:gd name="adj3" fmla="val 223845"/>
              <a:gd name="adj4" fmla="val 50173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Primary</a:t>
            </a:r>
          </a:p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7785100" y="520700"/>
            <a:ext cx="1358900" cy="571500"/>
          </a:xfrm>
          <a:prstGeom prst="borderCallout1">
            <a:avLst>
              <a:gd name="adj1" fmla="val 111675"/>
              <a:gd name="adj2" fmla="val 51437"/>
              <a:gd name="adj3" fmla="val 223845"/>
              <a:gd name="adj4" fmla="val 50173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Secondary</a:t>
            </a:r>
          </a:p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8" name="Line Callout 1 7"/>
          <p:cNvSpPr/>
          <p:nvPr/>
        </p:nvSpPr>
        <p:spPr>
          <a:xfrm>
            <a:off x="3162300" y="520700"/>
            <a:ext cx="1371600" cy="571500"/>
          </a:xfrm>
          <a:prstGeom prst="borderCallout1">
            <a:avLst>
              <a:gd name="adj1" fmla="val 111675"/>
              <a:gd name="adj2" fmla="val 51437"/>
              <a:gd name="adj3" fmla="val 306067"/>
              <a:gd name="adj4" fmla="val 51183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Video introduction</a:t>
            </a:r>
            <a:endParaRPr lang="en-US" dirty="0"/>
          </a:p>
        </p:txBody>
      </p:sp>
      <p:sp>
        <p:nvSpPr>
          <p:cNvPr id="9" name="Line Callout 1 8"/>
          <p:cNvSpPr/>
          <p:nvPr/>
        </p:nvSpPr>
        <p:spPr>
          <a:xfrm>
            <a:off x="254000" y="4114800"/>
            <a:ext cx="1371600" cy="571500"/>
          </a:xfrm>
          <a:prstGeom prst="borderCallout1">
            <a:avLst>
              <a:gd name="adj1" fmla="val 49453"/>
              <a:gd name="adj2" fmla="val 103289"/>
              <a:gd name="adj3" fmla="val -40599"/>
              <a:gd name="adj4" fmla="val 204803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QR codes</a:t>
            </a:r>
          </a:p>
          <a:p>
            <a:pPr algn="ctr"/>
            <a:r>
              <a:rPr lang="en-US" dirty="0" smtClean="0"/>
              <a:t>explained</a:t>
            </a:r>
            <a:endParaRPr lang="en-US" dirty="0"/>
          </a:p>
        </p:txBody>
      </p:sp>
      <p:sp>
        <p:nvSpPr>
          <p:cNvPr id="10" name="Line Callout 1 9"/>
          <p:cNvSpPr/>
          <p:nvPr/>
        </p:nvSpPr>
        <p:spPr>
          <a:xfrm>
            <a:off x="5346700" y="4025900"/>
            <a:ext cx="1371600" cy="571500"/>
          </a:xfrm>
          <a:prstGeom prst="borderCallout1">
            <a:avLst>
              <a:gd name="adj1" fmla="val -3880"/>
              <a:gd name="adj2" fmla="val 47734"/>
              <a:gd name="adj3" fmla="val -47266"/>
              <a:gd name="adj4" fmla="val 48322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 to results</a:t>
            </a:r>
            <a:endParaRPr lang="en-US" dirty="0"/>
          </a:p>
        </p:txBody>
      </p:sp>
      <p:sp>
        <p:nvSpPr>
          <p:cNvPr id="11" name="Line Callout 1 10"/>
          <p:cNvSpPr/>
          <p:nvPr/>
        </p:nvSpPr>
        <p:spPr>
          <a:xfrm>
            <a:off x="3467100" y="5397500"/>
            <a:ext cx="1371600" cy="571500"/>
          </a:xfrm>
          <a:prstGeom prst="borderCallout1">
            <a:avLst>
              <a:gd name="adj1" fmla="val -3880"/>
              <a:gd name="adj2" fmla="val 47734"/>
              <a:gd name="adj3" fmla="val -98377"/>
              <a:gd name="adj4" fmla="val 47396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Explanation &amp; diagram</a:t>
            </a:r>
            <a:endParaRPr lang="en-US" dirty="0"/>
          </a:p>
        </p:txBody>
      </p:sp>
      <p:sp>
        <p:nvSpPr>
          <p:cNvPr id="12" name="Line Callout 1 11"/>
          <p:cNvSpPr/>
          <p:nvPr/>
        </p:nvSpPr>
        <p:spPr>
          <a:xfrm>
            <a:off x="254000" y="5397500"/>
            <a:ext cx="1371600" cy="571500"/>
          </a:xfrm>
          <a:prstGeom prst="borderCallout1">
            <a:avLst>
              <a:gd name="adj1" fmla="val -3880"/>
              <a:gd name="adj2" fmla="val 47734"/>
              <a:gd name="adj3" fmla="val -25044"/>
              <a:gd name="adj4" fmla="val 133507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 to assessment</a:t>
            </a:r>
            <a:endParaRPr lang="en-US" dirty="0"/>
          </a:p>
        </p:txBody>
      </p:sp>
      <p:sp>
        <p:nvSpPr>
          <p:cNvPr id="13" name="Line Callout 1 12"/>
          <p:cNvSpPr/>
          <p:nvPr/>
        </p:nvSpPr>
        <p:spPr>
          <a:xfrm>
            <a:off x="7632700" y="5549900"/>
            <a:ext cx="1371600" cy="571500"/>
          </a:xfrm>
          <a:prstGeom prst="borderCallout1">
            <a:avLst>
              <a:gd name="adj1" fmla="val -3880"/>
              <a:gd name="adj2" fmla="val 47734"/>
              <a:gd name="adj3" fmla="val -231710"/>
              <a:gd name="adj4" fmla="val 49248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Explanation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3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1950"/>
            <a:ext cx="9191625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-25400"/>
            <a:ext cx="9144000" cy="1016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 smtClean="0"/>
              <a:t>Inside the Data pack</a:t>
            </a:r>
          </a:p>
        </p:txBody>
      </p:sp>
      <p:sp>
        <p:nvSpPr>
          <p:cNvPr id="5" name="Line Callout 1 4"/>
          <p:cNvSpPr/>
          <p:nvPr/>
        </p:nvSpPr>
        <p:spPr>
          <a:xfrm>
            <a:off x="4089400" y="2235200"/>
            <a:ext cx="2768600" cy="457200"/>
          </a:xfrm>
          <a:prstGeom prst="borderCallout1">
            <a:avLst>
              <a:gd name="adj1" fmla="val 111675"/>
              <a:gd name="adj2" fmla="val 51437"/>
              <a:gd name="adj3" fmla="val 211067"/>
              <a:gd name="adj4" fmla="val 19346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 to a OneNote book</a:t>
            </a:r>
            <a:endParaRPr lang="en-US" dirty="0"/>
          </a:p>
        </p:txBody>
      </p:sp>
      <p:sp>
        <p:nvSpPr>
          <p:cNvPr id="6" name="Line Callout 1 5"/>
          <p:cNvSpPr/>
          <p:nvPr/>
        </p:nvSpPr>
        <p:spPr>
          <a:xfrm>
            <a:off x="1930400" y="3416300"/>
            <a:ext cx="2768600" cy="457200"/>
          </a:xfrm>
          <a:prstGeom prst="borderCallout1">
            <a:avLst>
              <a:gd name="adj1" fmla="val 111675"/>
              <a:gd name="adj2" fmla="val 51437"/>
              <a:gd name="adj3" fmla="val 211067"/>
              <a:gd name="adj4" fmla="val 19346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 to secondary data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5981700" y="3416300"/>
            <a:ext cx="2768600" cy="457200"/>
          </a:xfrm>
          <a:prstGeom prst="borderCallout1">
            <a:avLst>
              <a:gd name="adj1" fmla="val 111675"/>
              <a:gd name="adj2" fmla="val 51437"/>
              <a:gd name="adj3" fmla="val 147178"/>
              <a:gd name="adj4" fmla="val 36777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Headings match OneNote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8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720" y="-457200"/>
            <a:ext cx="13011150" cy="755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ine Callout 1 4"/>
          <p:cNvSpPr/>
          <p:nvPr/>
        </p:nvSpPr>
        <p:spPr>
          <a:xfrm>
            <a:off x="368300" y="-228600"/>
            <a:ext cx="2768600" cy="457200"/>
          </a:xfrm>
          <a:prstGeom prst="borderCallout1">
            <a:avLst>
              <a:gd name="adj1" fmla="val 61675"/>
              <a:gd name="adj2" fmla="val -3150"/>
              <a:gd name="adj3" fmla="val 97178"/>
              <a:gd name="adj4" fmla="val -38452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One location to a section</a:t>
            </a:r>
            <a:endParaRPr lang="en-US" dirty="0"/>
          </a:p>
        </p:txBody>
      </p:sp>
      <p:sp>
        <p:nvSpPr>
          <p:cNvPr id="6" name="Line Callout 1 5"/>
          <p:cNvSpPr/>
          <p:nvPr/>
        </p:nvSpPr>
        <p:spPr>
          <a:xfrm>
            <a:off x="5905500" y="939800"/>
            <a:ext cx="2768600" cy="457200"/>
          </a:xfrm>
          <a:prstGeom prst="borderCallout1">
            <a:avLst>
              <a:gd name="adj1" fmla="val 53342"/>
              <a:gd name="adj2" fmla="val 100061"/>
              <a:gd name="adj3" fmla="val 131672"/>
              <a:gd name="adj4" fmla="val 136147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Pages match Data Pack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4826000" y="2247900"/>
            <a:ext cx="3467100" cy="457200"/>
          </a:xfrm>
          <a:prstGeom prst="borderCallout1">
            <a:avLst>
              <a:gd name="adj1" fmla="val 117231"/>
              <a:gd name="adj2" fmla="val 50520"/>
              <a:gd name="adj3" fmla="val 288845"/>
              <a:gd name="adj4" fmla="val 4208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Students record fieldwork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092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535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Line Callout 1 2"/>
          <p:cNvSpPr/>
          <p:nvPr/>
        </p:nvSpPr>
        <p:spPr>
          <a:xfrm>
            <a:off x="6987654" y="1248768"/>
            <a:ext cx="3478095" cy="1078173"/>
          </a:xfrm>
          <a:prstGeom prst="borderCallout1">
            <a:avLst>
              <a:gd name="adj1" fmla="val 61675"/>
              <a:gd name="adj2" fmla="val -3150"/>
              <a:gd name="adj3" fmla="val 177775"/>
              <a:gd name="adj4" fmla="val -33029"/>
            </a:avLst>
          </a:prstGeom>
          <a:ln w="38100" cmpd="sng">
            <a:headEnd type="none"/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 viewing the video, tick each box appropriate to this site (template page for each site)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433016" y="600502"/>
            <a:ext cx="1883390" cy="375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316406" y="788158"/>
            <a:ext cx="2579427" cy="4606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1 of </a:t>
            </a:r>
            <a:r>
              <a:rPr lang="en-AU" dirty="0"/>
              <a:t>6</a:t>
            </a:r>
            <a:r>
              <a:rPr lang="en-AU" dirty="0" smtClean="0"/>
              <a:t> sites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0481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rgbClr val="FFFFFF"/>
                </a:solidFill>
              </a:rPr>
              <a:t>The assessment task</a:t>
            </a:r>
            <a:endParaRPr lang="en-AU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 smtClean="0">
                <a:solidFill>
                  <a:srgbClr val="FFFFFF"/>
                </a:solidFill>
              </a:rPr>
              <a:t>Give students a variety of ideas on how to present their digital assessment in a creative way 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PowerPoint 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AU" dirty="0">
                <a:solidFill>
                  <a:srgbClr val="FFFFFF"/>
                </a:solidFill>
              </a:rPr>
              <a:t>Video</a:t>
            </a:r>
          </a:p>
          <a:p>
            <a:r>
              <a:rPr lang="en-AU" dirty="0">
                <a:solidFill>
                  <a:srgbClr val="FFFFFF"/>
                </a:solidFill>
              </a:rPr>
              <a:t>Website</a:t>
            </a:r>
          </a:p>
          <a:p>
            <a:r>
              <a:rPr lang="en-AU" dirty="0">
                <a:solidFill>
                  <a:srgbClr val="FFFFFF"/>
                </a:solidFill>
              </a:rPr>
              <a:t>Blog</a:t>
            </a:r>
          </a:p>
          <a:p>
            <a:r>
              <a:rPr lang="en-AU" dirty="0">
                <a:solidFill>
                  <a:srgbClr val="FFFFFF"/>
                </a:solidFill>
              </a:rPr>
              <a:t>Word </a:t>
            </a:r>
            <a:r>
              <a:rPr lang="en-AU" dirty="0" smtClean="0">
                <a:solidFill>
                  <a:srgbClr val="FFFFFF"/>
                </a:solidFill>
              </a:rPr>
              <a:t>document</a:t>
            </a:r>
          </a:p>
          <a:p>
            <a:r>
              <a:rPr lang="en-AU" dirty="0" err="1" smtClean="0">
                <a:solidFill>
                  <a:srgbClr val="FFFFFF"/>
                </a:solidFill>
              </a:rPr>
              <a:t>edublog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AU" dirty="0">
                <a:solidFill>
                  <a:srgbClr val="FFFFFF"/>
                </a:solidFill>
              </a:rPr>
              <a:t>Podcast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Mind map</a:t>
            </a:r>
          </a:p>
          <a:p>
            <a:r>
              <a:rPr lang="en-AU" dirty="0" err="1" smtClean="0">
                <a:solidFill>
                  <a:srgbClr val="FFFFFF"/>
                </a:solidFill>
              </a:rPr>
              <a:t>Prezi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AU" dirty="0" smtClean="0">
                <a:solidFill>
                  <a:srgbClr val="FFFFFF"/>
                </a:solidFill>
              </a:rPr>
              <a:t>Animation</a:t>
            </a:r>
            <a:endParaRPr lang="en-AU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AU" dirty="0">
              <a:solidFill>
                <a:srgbClr val="FFFFFF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026" y="2339273"/>
            <a:ext cx="878859" cy="8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97" y="5549861"/>
            <a:ext cx="1860263" cy="742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368" y="4159943"/>
            <a:ext cx="1496384" cy="65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89" y="3907082"/>
            <a:ext cx="997856" cy="99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846" y="2339273"/>
            <a:ext cx="1292159" cy="87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745" y="2339274"/>
            <a:ext cx="852925" cy="87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90"/>
          <a:stretch/>
        </p:blipFill>
        <p:spPr bwMode="auto">
          <a:xfrm>
            <a:off x="5285775" y="5342346"/>
            <a:ext cx="974071" cy="947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4866" y="3820406"/>
            <a:ext cx="1084532" cy="1084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4297" y="4363783"/>
            <a:ext cx="908957" cy="90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51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rgbClr val="FFFFFF"/>
                </a:solidFill>
              </a:rPr>
              <a:t>The final product</a:t>
            </a:r>
            <a:endParaRPr lang="en-AU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FFFF"/>
                </a:solidFill>
              </a:rPr>
              <a:t>Join the Edmodo group code: </a:t>
            </a:r>
            <a:r>
              <a:rPr lang="en-AU" dirty="0" err="1" smtClean="0">
                <a:solidFill>
                  <a:srgbClr val="FFFFFF"/>
                </a:solidFill>
              </a:rPr>
              <a:t>unqxff</a:t>
            </a:r>
            <a:r>
              <a:rPr lang="en-AU" dirty="0" smtClean="0">
                <a:solidFill>
                  <a:srgbClr val="FFFFFF"/>
                </a:solidFill>
              </a:rPr>
              <a:t>  named C4E SSCL – </a:t>
            </a:r>
            <a:r>
              <a:rPr lang="en-AU" dirty="0">
                <a:solidFill>
                  <a:srgbClr val="FFFFFF"/>
                </a:solidFill>
              </a:rPr>
              <a:t>v</a:t>
            </a:r>
            <a:r>
              <a:rPr lang="en-AU" dirty="0" smtClean="0">
                <a:solidFill>
                  <a:srgbClr val="FFFFFF"/>
                </a:solidFill>
              </a:rPr>
              <a:t>irtual excursion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To view </a:t>
            </a:r>
            <a:r>
              <a:rPr lang="en-AU" dirty="0">
                <a:solidFill>
                  <a:srgbClr val="FFFFFF"/>
                </a:solidFill>
              </a:rPr>
              <a:t>a selection of students digital assessment </a:t>
            </a:r>
            <a:r>
              <a:rPr lang="en-AU" dirty="0" smtClean="0">
                <a:solidFill>
                  <a:srgbClr val="FFFFFF"/>
                </a:solidFill>
              </a:rPr>
              <a:t>tasks </a:t>
            </a:r>
            <a:r>
              <a:rPr lang="en-AU" dirty="0">
                <a:solidFill>
                  <a:srgbClr val="FFFFFF"/>
                </a:solidFill>
              </a:rPr>
              <a:t>that were submitted</a:t>
            </a:r>
          </a:p>
          <a:p>
            <a:endParaRPr lang="en-AU" dirty="0">
              <a:solidFill>
                <a:srgbClr val="FFFFFF"/>
              </a:solidFill>
            </a:endParaRPr>
          </a:p>
        </p:txBody>
      </p:sp>
      <p:pic>
        <p:nvPicPr>
          <p:cNvPr id="2050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24" y="4243499"/>
            <a:ext cx="2004799" cy="172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50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rgbClr val="FFFFFF"/>
                </a:solidFill>
              </a:rPr>
              <a:t>Evaluation</a:t>
            </a:r>
            <a:endParaRPr lang="en-AU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2319790"/>
          </a:xfrm>
        </p:spPr>
        <p:txBody>
          <a:bodyPr>
            <a:normAutofit/>
          </a:bodyPr>
          <a:lstStyle/>
          <a:p>
            <a:r>
              <a:rPr lang="en-AU" sz="2400" dirty="0">
                <a:solidFill>
                  <a:srgbClr val="FFFFFF"/>
                </a:solidFill>
              </a:rPr>
              <a:t>S</a:t>
            </a:r>
            <a:r>
              <a:rPr lang="en-AU" sz="2400" dirty="0" smtClean="0">
                <a:solidFill>
                  <a:srgbClr val="FFFFFF"/>
                </a:solidFill>
              </a:rPr>
              <a:t>elective classes :  </a:t>
            </a:r>
          </a:p>
          <a:p>
            <a:pPr lvl="1">
              <a:buFont typeface="Courier New"/>
              <a:buChar char="o"/>
            </a:pPr>
            <a:r>
              <a:rPr lang="en-AU" sz="2400" dirty="0" smtClean="0">
                <a:solidFill>
                  <a:srgbClr val="FFFFFF"/>
                </a:solidFill>
              </a:rPr>
              <a:t>enjoyed the challenge and were highly engaged, enjoyed student centred learning with teacher facilitation</a:t>
            </a:r>
            <a:endParaRPr lang="en-AU" sz="2400" dirty="0">
              <a:solidFill>
                <a:srgbClr val="FFFFFF"/>
              </a:solidFill>
            </a:endParaRPr>
          </a:p>
          <a:p>
            <a:pPr lvl="1">
              <a:buFont typeface="Courier New"/>
              <a:buChar char="o"/>
            </a:pPr>
            <a:r>
              <a:rPr lang="en-AU" sz="2400" dirty="0" smtClean="0">
                <a:solidFill>
                  <a:srgbClr val="FFFFFF"/>
                </a:solidFill>
              </a:rPr>
              <a:t>Some laptops were not functioning which caused some delays, TSO issuing loan laptops when required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199" y="3737428"/>
            <a:ext cx="772522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AU" sz="2400" dirty="0">
                <a:solidFill>
                  <a:srgbClr val="FFFFFF"/>
                </a:solidFill>
              </a:rPr>
              <a:t>Comprehensive classes: 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400" dirty="0">
                <a:solidFill>
                  <a:srgbClr val="FFFFFF"/>
                </a:solidFill>
              </a:rPr>
              <a:t>had more difficulty completing the OneNote pages, needed more guidance and preparation </a:t>
            </a:r>
          </a:p>
          <a:p>
            <a:pPr marL="800100" lvl="1" indent="-342900">
              <a:buFont typeface="Courier New"/>
              <a:buChar char="o"/>
            </a:pPr>
            <a:r>
              <a:rPr lang="en-AU" sz="2400" dirty="0">
                <a:solidFill>
                  <a:srgbClr val="FFFFFF"/>
                </a:solidFill>
              </a:rPr>
              <a:t>most did </a:t>
            </a:r>
            <a:r>
              <a:rPr lang="en-AU" sz="2400" dirty="0" smtClean="0">
                <a:solidFill>
                  <a:srgbClr val="FFFFFF"/>
                </a:solidFill>
              </a:rPr>
              <a:t>PowerPoint presentations</a:t>
            </a:r>
            <a:endParaRPr lang="en-AU" sz="2400" dirty="0">
              <a:solidFill>
                <a:srgbClr val="FFFFFF"/>
              </a:solidFill>
            </a:endParaRPr>
          </a:p>
          <a:p>
            <a:pPr marL="285750" indent="-285750">
              <a:buFont typeface="Courier New"/>
              <a:buChar char="o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6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FFFF"/>
                </a:solidFill>
              </a:rPr>
              <a:t>How could we improve?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FFFFFF"/>
                </a:solidFill>
              </a:rPr>
              <a:t>differentiation between the selective and comprehensive classes. 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Ensure a more obvious connection between the OneNote research and the assessment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Ensure all websites are live and operating 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Ensure previous knowledge of digital software </a:t>
            </a:r>
            <a:r>
              <a:rPr lang="en-AU" dirty="0" err="1" smtClean="0">
                <a:solidFill>
                  <a:srgbClr val="FFFFFF"/>
                </a:solidFill>
              </a:rPr>
              <a:t>ie</a:t>
            </a:r>
            <a:r>
              <a:rPr lang="en-AU" dirty="0" smtClean="0">
                <a:solidFill>
                  <a:srgbClr val="FFFFFF"/>
                </a:solidFill>
              </a:rPr>
              <a:t>. OneNote and other digital tools</a:t>
            </a:r>
          </a:p>
          <a:p>
            <a:r>
              <a:rPr lang="en-AU" dirty="0">
                <a:solidFill>
                  <a:srgbClr val="FFFFFF"/>
                </a:solidFill>
              </a:rPr>
              <a:t>H</a:t>
            </a:r>
            <a:r>
              <a:rPr lang="en-AU" dirty="0" smtClean="0">
                <a:solidFill>
                  <a:srgbClr val="FFFFFF"/>
                </a:solidFill>
              </a:rPr>
              <a:t>ave a pool of laptops available as back up</a:t>
            </a:r>
            <a:endParaRPr lang="en-A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04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scree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3"/>
          <a:stretch/>
        </p:blipFill>
        <p:spPr bwMode="auto">
          <a:xfrm>
            <a:off x="1042481" y="1417638"/>
            <a:ext cx="7019925" cy="533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rgbClr val="FFFFFF"/>
                </a:solidFill>
              </a:rPr>
              <a:t>Other possibilities……</a:t>
            </a:r>
            <a:r>
              <a:rPr lang="en-AU" b="1" i="1" dirty="0" smtClean="0">
                <a:solidFill>
                  <a:srgbClr val="FFFFFF"/>
                </a:solidFill>
              </a:rPr>
              <a:t>History</a:t>
            </a:r>
            <a:r>
              <a:rPr lang="en-AU" b="1" dirty="0" smtClean="0">
                <a:solidFill>
                  <a:srgbClr val="FFFFFF"/>
                </a:solidFill>
              </a:rPr>
              <a:t>…</a:t>
            </a:r>
            <a:endParaRPr lang="en-AU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76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345066"/>
            <a:ext cx="9144000" cy="4594522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rgbClr val="FFFFFF"/>
                </a:solidFill>
              </a:rPr>
              <a:t>We hope you’ve enjoyed our presentation </a:t>
            </a:r>
            <a:r>
              <a:rPr lang="en-AU" sz="3600" dirty="0" smtClean="0">
                <a:solidFill>
                  <a:srgbClr val="FFFFFF"/>
                </a:solidFill>
                <a:sym typeface="Wingdings" pitchFamily="2" charset="2"/>
              </a:rPr>
              <a:t></a:t>
            </a:r>
            <a:br>
              <a:rPr lang="en-AU" sz="3600" dirty="0" smtClean="0">
                <a:solidFill>
                  <a:srgbClr val="FFFFFF"/>
                </a:solidFill>
                <a:sym typeface="Wingdings" pitchFamily="2" charset="2"/>
              </a:rPr>
            </a:br>
            <a:r>
              <a:rPr lang="en-AU" sz="3600" dirty="0" smtClean="0">
                <a:solidFill>
                  <a:srgbClr val="FFFFFF"/>
                </a:solidFill>
                <a:sym typeface="Wingdings" pitchFamily="2" charset="2"/>
              </a:rPr>
              <a:t/>
            </a:r>
            <a:br>
              <a:rPr lang="en-AU" sz="3600" dirty="0" smtClean="0">
                <a:solidFill>
                  <a:srgbClr val="FFFFFF"/>
                </a:solidFill>
                <a:sym typeface="Wingdings" pitchFamily="2" charset="2"/>
              </a:rPr>
            </a:br>
            <a:r>
              <a:rPr lang="en-AU" sz="3600" dirty="0" smtClean="0">
                <a:solidFill>
                  <a:srgbClr val="FFFFFF"/>
                </a:solidFill>
              </a:rPr>
              <a:t>Your feedback is valuable</a:t>
            </a:r>
            <a:br>
              <a:rPr lang="en-AU" sz="3600" dirty="0" smtClean="0">
                <a:solidFill>
                  <a:srgbClr val="FFFFFF"/>
                </a:solidFill>
              </a:rPr>
            </a:br>
            <a:r>
              <a:rPr lang="en-AU" sz="3600" dirty="0" smtClean="0">
                <a:solidFill>
                  <a:srgbClr val="FFFFFF"/>
                </a:solidFill>
              </a:rPr>
              <a:t>Please complete </a:t>
            </a:r>
            <a:r>
              <a:rPr lang="en-AU" sz="3600" dirty="0" err="1" smtClean="0">
                <a:solidFill>
                  <a:srgbClr val="FFFFFF"/>
                </a:solidFill>
              </a:rPr>
              <a:t>Edmodo</a:t>
            </a:r>
            <a:r>
              <a:rPr lang="en-AU" sz="3600" dirty="0" smtClean="0">
                <a:solidFill>
                  <a:srgbClr val="FFFFFF"/>
                </a:solidFill>
              </a:rPr>
              <a:t> Poll </a:t>
            </a:r>
            <a:br>
              <a:rPr lang="en-AU" sz="3600" dirty="0" smtClean="0">
                <a:solidFill>
                  <a:srgbClr val="FFFFFF"/>
                </a:solidFill>
              </a:rPr>
            </a:br>
            <a:r>
              <a:rPr lang="en-AU" sz="3600" dirty="0">
                <a:solidFill>
                  <a:srgbClr val="FFFFFF"/>
                </a:solidFill>
              </a:rPr>
              <a:t/>
            </a:r>
            <a:br>
              <a:rPr lang="en-AU" sz="3600" dirty="0">
                <a:solidFill>
                  <a:srgbClr val="FFFFFF"/>
                </a:solidFill>
              </a:rPr>
            </a:br>
            <a:r>
              <a:rPr lang="en-AU" sz="3600" dirty="0" smtClean="0">
                <a:solidFill>
                  <a:srgbClr val="FFFFFF"/>
                </a:solidFill>
              </a:rPr>
              <a:t>Group </a:t>
            </a:r>
            <a:r>
              <a:rPr lang="en-AU" sz="3600" dirty="0">
                <a:solidFill>
                  <a:srgbClr val="FFFFFF"/>
                </a:solidFill>
              </a:rPr>
              <a:t>C</a:t>
            </a:r>
            <a:r>
              <a:rPr lang="en-AU" sz="3600" dirty="0" smtClean="0">
                <a:solidFill>
                  <a:srgbClr val="FFFFFF"/>
                </a:solidFill>
              </a:rPr>
              <a:t>ode - </a:t>
            </a:r>
            <a:r>
              <a:rPr lang="en-AU" sz="3600" dirty="0" err="1">
                <a:solidFill>
                  <a:srgbClr val="FFFFFF"/>
                </a:solidFill>
              </a:rPr>
              <a:t>unqxff</a:t>
            </a:r>
            <a:r>
              <a:rPr lang="en-AU" sz="3600" dirty="0">
                <a:solidFill>
                  <a:srgbClr val="FFFFFF"/>
                </a:solidFill>
              </a:rPr>
              <a:t>  </a:t>
            </a:r>
            <a:r>
              <a:rPr lang="en-AU" sz="3600" dirty="0" smtClean="0">
                <a:solidFill>
                  <a:srgbClr val="FFFFFF"/>
                </a:solidFill>
              </a:rPr>
              <a:t/>
            </a:r>
            <a:br>
              <a:rPr lang="en-AU" sz="3600" dirty="0" smtClean="0">
                <a:solidFill>
                  <a:srgbClr val="FFFFFF"/>
                </a:solidFill>
              </a:rPr>
            </a:br>
            <a:r>
              <a:rPr lang="en-AU" sz="3600" dirty="0" smtClean="0">
                <a:solidFill>
                  <a:srgbClr val="FFFFFF"/>
                </a:solidFill>
              </a:rPr>
              <a:t>C4E </a:t>
            </a:r>
            <a:r>
              <a:rPr lang="en-AU" sz="3600" dirty="0">
                <a:solidFill>
                  <a:srgbClr val="FFFFFF"/>
                </a:solidFill>
              </a:rPr>
              <a:t>SSCL </a:t>
            </a:r>
            <a:r>
              <a:rPr lang="en-AU" sz="3600" dirty="0" smtClean="0">
                <a:solidFill>
                  <a:srgbClr val="FFFFFF"/>
                </a:solidFill>
              </a:rPr>
              <a:t> – </a:t>
            </a:r>
            <a:r>
              <a:rPr lang="en-AU" sz="3600" dirty="0">
                <a:solidFill>
                  <a:srgbClr val="FFFFFF"/>
                </a:solidFill>
              </a:rPr>
              <a:t>virtual excursion</a:t>
            </a:r>
            <a:br>
              <a:rPr lang="en-AU" sz="3600" dirty="0">
                <a:solidFill>
                  <a:srgbClr val="FFFFFF"/>
                </a:solidFill>
              </a:rPr>
            </a:br>
            <a:endParaRPr lang="en-AU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3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9&quot;/&gt;&lt;/object&gt;&lt;object type=&quot;3&quot; unique_id=&quot;10005&quot;&gt;&lt;property id=&quot;20148&quot; value=&quot;5&quot;/&gt;&lt;property id=&quot;20300&quot; value=&quot;Slide 10&quot;/&gt;&lt;property id=&quot;20307&quot; value=&quot;260&quot;/&gt;&lt;/object&gt;&lt;object type=&quot;3&quot; unique_id=&quot;10006&quot;&gt;&lt;property id=&quot;20148&quot; value=&quot;5&quot;/&gt;&lt;property id=&quot;20300&quot; value=&quot;Slide 4&quot;/&gt;&lt;property id=&quot;20307&quot; value=&quot;261&quot;/&gt;&lt;/object&gt;&lt;object type=&quot;3&quot; unique_id=&quot;10007&quot;&gt;&lt;property id=&quot;20148&quot; value=&quot;5&quot;/&gt;&lt;property id=&quot;20300&quot; value=&quot;Slide 5&quot;/&gt;&lt;property id=&quot;20307&quot; value=&quot;262&quot;/&gt;&lt;/object&gt;&lt;object type=&quot;3&quot; unique_id=&quot;10008&quot;&gt;&lt;property id=&quot;20148&quot; value=&quot;5&quot;/&gt;&lt;property id=&quot;20300&quot; value=&quot;Slide 6&quot;/&gt;&lt;property id=&quot;20307&quot; value=&quot;263&quot;/&gt;&lt;/object&gt;&lt;object type=&quot;3&quot; unique_id=&quot;10009&quot;&gt;&lt;property id=&quot;20148&quot; value=&quot;5&quot;/&gt;&lt;property id=&quot;20300&quot; value=&quot;Slide 7&quot;/&gt;&lt;property id=&quot;20307&quot; value=&quot;264&quot;/&gt;&lt;/object&gt;&lt;object type=&quot;3&quot; unique_id=&quot;10010&quot;&gt;&lt;property id=&quot;20148&quot; value=&quot;5&quot;/&gt;&lt;property id=&quot;20300&quot; value=&quot;Slide 9&quot;/&gt;&lt;property id=&quot;20307&quot; value=&quot;265&quot;/&gt;&lt;/object&gt;&lt;object type=&quot;3&quot; unique_id=&quot;10015&quot;&gt;&lt;property id=&quot;20148&quot; value=&quot;5&quot;/&gt;&lt;property id=&quot;20300&quot; value=&quot;Slide 3&quot;/&gt;&lt;property id=&quot;20307&quot; value=&quot;270&quot;/&gt;&lt;/object&gt;&lt;object type=&quot;3&quot; unique_id=&quot;10016&quot;&gt;&lt;property id=&quot;20148&quot; value=&quot;5&quot;/&gt;&lt;property id=&quot;20300&quot; value=&quot;Slide 8&quot;/&gt;&lt;property id=&quot;20307&quot; value=&quot;271&quot;/&gt;&lt;/object&gt;&lt;object type=&quot;3&quot; unique_id=&quot;10017&quot;&gt;&lt;property id=&quot;20148&quot; value=&quot;5&quot;/&gt;&lt;property id=&quot;20300&quot; value=&quot;Slide 2&quot;/&gt;&lt;property id=&quot;20307&quot; value=&quot;280&quot;/&gt;&lt;/object&gt;&lt;object type=&quot;3&quot; unique_id=&quot;10018&quot;&gt;&lt;property id=&quot;20148&quot; value=&quot;5&quot;/&gt;&lt;property id=&quot;20300&quot; value=&quot;Slide 11&quot;/&gt;&lt;property id=&quot;20307&quot; value=&quot;272&quot;/&gt;&lt;/object&gt;&lt;object type=&quot;3&quot; unique_id=&quot;10019&quot;&gt;&lt;property id=&quot;20148&quot; value=&quot;5&quot;/&gt;&lt;property id=&quot;20300&quot; value=&quot;Slide 12&quot;/&gt;&lt;property id=&quot;20307&quot; value=&quot;274&quot;/&gt;&lt;/object&gt;&lt;object type=&quot;3&quot; unique_id=&quot;10020&quot;&gt;&lt;property id=&quot;20148&quot; value=&quot;5&quot;/&gt;&lt;property id=&quot;20300&quot; value=&quot;Slide 13&quot;/&gt;&lt;property id=&quot;20307&quot; value=&quot;273&quot;/&gt;&lt;/object&gt;&lt;object type=&quot;3&quot; unique_id=&quot;10021&quot;&gt;&lt;property id=&quot;20148&quot; value=&quot;5&quot;/&gt;&lt;property id=&quot;20300&quot; value=&quot;Slide 14&quot;/&gt;&lt;property id=&quot;20307&quot; value=&quot;277&quot;/&gt;&lt;/object&gt;&lt;object type=&quot;3&quot; unique_id=&quot;10022&quot;&gt;&lt;property id=&quot;20148&quot; value=&quot;5&quot;/&gt;&lt;property id=&quot;20300&quot; value=&quot;Slide 15 - &amp;quot;Delivering the virtual excursion&amp;quot;&quot;/&gt;&lt;property id=&quot;20307&quot; value=&quot;282&quot;/&gt;&lt;/object&gt;&lt;object type=&quot;3&quot; unique_id=&quot;10023&quot;&gt;&lt;property id=&quot;20148&quot; value=&quot;5&quot;/&gt;&lt;property id=&quot;20300&quot; value=&quot;Slide 17 - &amp;quot;In the classroom&amp;quot;&quot;/&gt;&lt;property id=&quot;20307&quot; value=&quot;283&quot;/&gt;&lt;/object&gt;&lt;object type=&quot;3&quot; unique_id=&quot;10024&quot;&gt;&lt;property id=&quot;20148&quot; value=&quot;5&quot;/&gt;&lt;property id=&quot;20300&quot; value=&quot;Slide 18&quot;/&gt;&lt;property id=&quot;20307&quot; value=&quot;284&quot;/&gt;&lt;/object&gt;&lt;object type=&quot;3&quot; unique_id=&quot;10025&quot;&gt;&lt;property id=&quot;20148&quot; value=&quot;5&quot;/&gt;&lt;property id=&quot;20300&quot; value=&quot;Slide 19&quot;/&gt;&lt;property id=&quot;20307&quot; value=&quot;311&quot;/&gt;&lt;/object&gt;&lt;object type=&quot;3&quot; unique_id=&quot;10026&quot;&gt;&lt;property id=&quot;20148&quot; value=&quot;5&quot;/&gt;&lt;property id=&quot;20300&quot; value=&quot;Slide 20&quot;/&gt;&lt;property id=&quot;20307&quot; value=&quot;312&quot;/&gt;&lt;/object&gt;&lt;object type=&quot;3&quot; unique_id=&quot;10027&quot;&gt;&lt;property id=&quot;20148&quot; value=&quot;5&quot;/&gt;&lt;property id=&quot;20300&quot; value=&quot;Slide 21&quot;/&gt;&lt;property id=&quot;20307&quot; value=&quot;313&quot;/&gt;&lt;/object&gt;&lt;object type=&quot;3&quot; unique_id=&quot;10028&quot;&gt;&lt;property id=&quot;20148&quot; value=&quot;5&quot;/&gt;&lt;property id=&quot;20300&quot; value=&quot;Slide 22 - &amp;quot;The assessment task&amp;quot;&quot;/&gt;&lt;property id=&quot;20307&quot; value=&quot;314&quot;/&gt;&lt;/object&gt;&lt;object type=&quot;3&quot; unique_id=&quot;10029&quot;&gt;&lt;property id=&quot;20148&quot; value=&quot;5&quot;/&gt;&lt;property id=&quot;20300&quot; value=&quot;Slide 23 - &amp;quot;The final product&amp;quot;&quot;/&gt;&lt;property id=&quot;20307&quot; value=&quot;315&quot;/&gt;&lt;/object&gt;&lt;object type=&quot;3&quot; unique_id=&quot;10030&quot;&gt;&lt;property id=&quot;20148&quot; value=&quot;5&quot;/&gt;&lt;property id=&quot;20300&quot; value=&quot;Slide 24 - &amp;quot;Evaluation&amp;quot;&quot;/&gt;&lt;property id=&quot;20307&quot; value=&quot;316&quot;/&gt;&lt;/object&gt;&lt;object type=&quot;3&quot; unique_id=&quot;10031&quot;&gt;&lt;property id=&quot;20148&quot; value=&quot;5&quot;/&gt;&lt;property id=&quot;20300&quot; value=&quot;Slide 25 - &amp;quot;How could we improve?&amp;quot;&quot;/&gt;&lt;property id=&quot;20307&quot; value=&quot;317&quot;/&gt;&lt;/object&gt;&lt;object type=&quot;3&quot; unique_id=&quot;10032&quot;&gt;&lt;property id=&quot;20148&quot; value=&quot;5&quot;/&gt;&lt;property id=&quot;20300&quot; value=&quot;Slide 26 - &amp;quot;Other possibilities……History…&amp;quot;&quot;/&gt;&lt;property id=&quot;20307&quot; value=&quot;318&quot;/&gt;&lt;/object&gt;&lt;object type=&quot;3&quot; unique_id=&quot;10033&quot;&gt;&lt;property id=&quot;20148&quot; value=&quot;5&quot;/&gt;&lt;property id=&quot;20300&quot; value=&quot;Slide 27 - &amp;quot;We hope you have enjoyed our presentation &amp;#x0D;&amp;#x0A;Reminder: Constructive feedback is really appreciated on the Edmodo gr&quot;/&gt;&lt;property id=&quot;20307&quot; value=&quot;319&quot;/&gt;&lt;/object&gt;&lt;object type=&quot;3&quot; unique_id=&quot;10034&quot;&gt;&lt;property id=&quot;20148&quot; value=&quot;5&quot;/&gt;&lt;property id=&quot;20300&quot; value=&quot;Slide 16 - &amp;quot;Up skill for staff and student &amp;quot;&quot;/&gt;&lt;property id=&quot;20307&quot; value=&quot;32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857</Words>
  <Application>Microsoft Macintosh PowerPoint</Application>
  <PresentationFormat>On-screen Show (4:3)</PresentationFormat>
  <Paragraphs>156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Delivering the virtual excursion</vt:lpstr>
      <vt:lpstr>Up skill for staff and student </vt:lpstr>
      <vt:lpstr>In the classroom</vt:lpstr>
      <vt:lpstr>PowerPoint Presentation</vt:lpstr>
      <vt:lpstr>PowerPoint Presentation</vt:lpstr>
      <vt:lpstr>PowerPoint Presentation</vt:lpstr>
      <vt:lpstr>PowerPoint Presentation</vt:lpstr>
      <vt:lpstr>The assessment task</vt:lpstr>
      <vt:lpstr>The final product</vt:lpstr>
      <vt:lpstr>Evaluation</vt:lpstr>
      <vt:lpstr>How could we improve?</vt:lpstr>
      <vt:lpstr>Other possibilities……History…</vt:lpstr>
      <vt:lpstr>We hope you’ve enjoyed our presentation   Your feedback is valuable Please complete Edmodo Poll   Group Code - unqxff   C4E SSCL  – virtual excursion </vt:lpstr>
    </vt:vector>
  </TitlesOfParts>
  <Company>DET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Russell Darnley</dc:creator>
  <cp:lastModifiedBy>Russell Darnley</cp:lastModifiedBy>
  <cp:revision>57</cp:revision>
  <dcterms:created xsi:type="dcterms:W3CDTF">2001-01-01T06:52:26Z</dcterms:created>
  <dcterms:modified xsi:type="dcterms:W3CDTF">2013-02-04T07:11:34Z</dcterms:modified>
</cp:coreProperties>
</file>